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039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32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8624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112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06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5556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494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721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762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636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50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59ABDB-310D-4DFE-A6F8-7C8FD22A481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13/07/15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FCD6C49-7581-4C6D-84F8-D903B1942392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177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Fmyv6BiNmsU" TargetMode="Externa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hyperlink" Target="http://www.youtube.com/watch?v=jbkSRLYSojo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5034"/>
            <a:ext cx="8229600" cy="254609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Measuring Development</a:t>
            </a:r>
            <a:br>
              <a:rPr lang="en-US" sz="5400" dirty="0" smtClean="0"/>
            </a:br>
            <a:r>
              <a:rPr lang="en-US" sz="5400" dirty="0" smtClean="0"/>
              <a:t>Chapter 28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0549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0" y="214441"/>
            <a:ext cx="4075625" cy="64992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How do we measure economic development?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>
                <a:solidFill>
                  <a:schemeClr val="accent1"/>
                </a:solidFill>
              </a:rPr>
              <a:t>Single Indicators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second set </a:t>
            </a:r>
            <a:r>
              <a:rPr lang="en-US" sz="2000" dirty="0" smtClean="0">
                <a:solidFill>
                  <a:schemeClr val="accent2"/>
                </a:solidFill>
              </a:rPr>
              <a:t>of financial </a:t>
            </a:r>
            <a:r>
              <a:rPr lang="en-US" sz="2000" dirty="0" smtClean="0"/>
              <a:t>measures is GDP per capital at purchasing power parity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same good can cost different amounts of money in different countries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This means that the purchasing power of the person in the country where the good is cheapest is much higher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GDP per capita in Nigeria converted into $ is 1,370 but that has much more purchasing power than in the US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We convert this using the PPP exchange rate to try to equate purchasing power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PPP most widely used is calculated by the World Bank 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economist has another based on the price of a Big Mac and call this the study of </a:t>
            </a:r>
            <a:r>
              <a:rPr lang="en-US" sz="2000" dirty="0" err="1" smtClean="0"/>
              <a:t>Burgernomics</a:t>
            </a:r>
            <a:r>
              <a:rPr lang="en-US" sz="2000" dirty="0" smtClean="0"/>
              <a:t>!</a:t>
            </a:r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003907" y="5196079"/>
            <a:ext cx="2771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this video</a:t>
            </a:r>
          </a:p>
          <a:p>
            <a:r>
              <a:rPr lang="en-US" dirty="0" smtClean="0">
                <a:hlinkClick r:id="rId2"/>
              </a:rPr>
              <a:t>http://www.youtube.com/watch?v=Fmyv6BiNmsU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45" y="989729"/>
            <a:ext cx="4690538" cy="397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01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805" y="214441"/>
            <a:ext cx="4913746" cy="491374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0" y="214441"/>
            <a:ext cx="5608045" cy="64992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How do we measure economic development?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>
                <a:solidFill>
                  <a:schemeClr val="accent1"/>
                </a:solidFill>
              </a:rPr>
              <a:t>Single Indicators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second set of single indicators are </a:t>
            </a:r>
            <a:r>
              <a:rPr lang="en-US" sz="2000" dirty="0" smtClean="0">
                <a:solidFill>
                  <a:srgbClr val="C0504D"/>
                </a:solidFill>
              </a:rPr>
              <a:t>health </a:t>
            </a:r>
            <a:r>
              <a:rPr lang="en-US" sz="2000" dirty="0" smtClean="0"/>
              <a:t>measures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We can measure </a:t>
            </a:r>
            <a:r>
              <a:rPr lang="en-US" sz="2000" dirty="0" smtClean="0">
                <a:solidFill>
                  <a:srgbClr val="008000"/>
                </a:solidFill>
              </a:rPr>
              <a:t>life expectancy at birth </a:t>
            </a:r>
            <a:r>
              <a:rPr lang="en-US" sz="2000" dirty="0" smtClean="0"/>
              <a:t>– the average number of years that a person may expect to live from the time they are born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An increase in life expectancy could be the result of an improvement in health care, clean water, sanitation, education, supplies of food, healthy diets and lifestyles; low levels of poverty and a lack of conflict and would hence show some economic development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The infant mortality ra</a:t>
            </a:r>
            <a:r>
              <a:rPr lang="en-US" sz="2000" dirty="0" smtClean="0"/>
              <a:t>te (number of deaths of </a:t>
            </a:r>
            <a:r>
              <a:rPr lang="en-US" sz="2000" dirty="0" err="1" smtClean="0"/>
              <a:t>babys</a:t>
            </a:r>
            <a:r>
              <a:rPr lang="en-US" sz="2000" dirty="0" smtClean="0"/>
              <a:t> under the age of 1) are another measure as these are also connected with health care, sanitation, food and poverty</a:t>
            </a:r>
          </a:p>
          <a:p>
            <a:pPr>
              <a:buFont typeface="Wingdings" charset="2"/>
              <a:buChar char="Ø"/>
            </a:pPr>
            <a:endParaRPr lang="en-US" sz="2000" dirty="0" smtClean="0"/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03907" y="5196079"/>
            <a:ext cx="2771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this video</a:t>
            </a:r>
          </a:p>
          <a:p>
            <a:r>
              <a:rPr lang="en-US" dirty="0" smtClean="0">
                <a:hlinkClick r:id="rId3"/>
              </a:rPr>
              <a:t>http://www.youtube.com/watch?v=jbkSRLYSojo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66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1" y="214441"/>
            <a:ext cx="4783332" cy="64992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How do we measure economic development?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>
                <a:solidFill>
                  <a:schemeClr val="accent1"/>
                </a:solidFill>
              </a:rPr>
              <a:t>Single Indicators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third set of single indicators are </a:t>
            </a:r>
            <a:r>
              <a:rPr lang="en-US" sz="2000" dirty="0" smtClean="0">
                <a:solidFill>
                  <a:srgbClr val="C0504D"/>
                </a:solidFill>
              </a:rPr>
              <a:t>education </a:t>
            </a:r>
            <a:r>
              <a:rPr lang="en-US" sz="2000" dirty="0" smtClean="0"/>
              <a:t>measures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Adult literacy </a:t>
            </a:r>
            <a:r>
              <a:rPr lang="en-US" sz="2000" dirty="0" smtClean="0"/>
              <a:t>(measuring the proportion of adults over 15 that can understand, write and read a short statement)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This will be affected by the level of educational opportunities which is heavily influenced by the wealth of a country, the distribution of income and poverty levels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8000"/>
                </a:solidFill>
              </a:rPr>
              <a:t>Net enrolment ratio in primary education </a:t>
            </a:r>
            <a:r>
              <a:rPr lang="en-US" sz="2000" dirty="0" smtClean="0"/>
              <a:t>is another measure which again is affected by the same (wealth, distribution, poverty 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pPr>
              <a:buFont typeface="Wingdings" charset="2"/>
              <a:buChar char="Ø"/>
            </a:pPr>
            <a:endParaRPr lang="en-US" sz="2000" dirty="0" smtClean="0"/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201" y="2032000"/>
            <a:ext cx="4446620" cy="249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3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9948" y="2558474"/>
            <a:ext cx="4436790" cy="19765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1" y="214441"/>
            <a:ext cx="4783332" cy="64992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How do we measure economic development?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>
                <a:solidFill>
                  <a:schemeClr val="accent1"/>
                </a:solidFill>
              </a:rPr>
              <a:t>Composite Indicators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Composite indicators are a combination of single indicators given a weighting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</a:t>
            </a:r>
            <a:r>
              <a:rPr lang="en-US" sz="2000" dirty="0" smtClean="0">
                <a:solidFill>
                  <a:srgbClr val="008000"/>
                </a:solidFill>
              </a:rPr>
              <a:t> HDI (Human Development Index) </a:t>
            </a:r>
            <a:r>
              <a:rPr lang="en-US" sz="2000" dirty="0" smtClean="0">
                <a:solidFill>
                  <a:srgbClr val="000000"/>
                </a:solidFill>
              </a:rPr>
              <a:t>is the most commonly used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It is a combination of life expectancy, adult literacy and standard of living in terms of GDP per capita converted using PPP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The value will be between 0 and 1 (1 being the best)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This table shows that we cannot assume that high GDP means high economic development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Consider Saudi Arabia ranked 40</a:t>
            </a:r>
            <a:r>
              <a:rPr lang="en-US" sz="2000" baseline="30000" dirty="0" smtClean="0">
                <a:solidFill>
                  <a:srgbClr val="000000"/>
                </a:solidFill>
              </a:rPr>
              <a:t>th</a:t>
            </a:r>
            <a:r>
              <a:rPr lang="en-US" sz="2000" dirty="0" smtClean="0">
                <a:solidFill>
                  <a:srgbClr val="000000"/>
                </a:solidFill>
              </a:rPr>
              <a:t> for GDP per capital but 59</a:t>
            </a:r>
            <a:r>
              <a:rPr lang="en-US" sz="2000" baseline="30000" dirty="0" smtClean="0">
                <a:solidFill>
                  <a:srgbClr val="000000"/>
                </a:solidFill>
              </a:rPr>
              <a:t>th</a:t>
            </a:r>
            <a:r>
              <a:rPr lang="en-US" sz="2000" dirty="0" smtClean="0">
                <a:solidFill>
                  <a:srgbClr val="000000"/>
                </a:solidFill>
              </a:rPr>
              <a:t> for HDI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Its GDP is significantly more than Argentina but ranked 10 places below in HDI ranking</a:t>
            </a:r>
          </a:p>
          <a:p>
            <a:pPr>
              <a:buFont typeface="Wingdings" charset="2"/>
              <a:buChar char="Ø"/>
            </a:pPr>
            <a:endParaRPr lang="en-US" sz="2000" dirty="0" smtClean="0"/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30942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0" y="214441"/>
            <a:ext cx="7621607" cy="64992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How do we measure economic development?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>
                <a:solidFill>
                  <a:schemeClr val="accent1"/>
                </a:solidFill>
              </a:rPr>
              <a:t>Composite Indicators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Is the HDI sufficient to measure economic development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No but it is more efficient than a simple GDP number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It is still just an average number which can mask inequalities within a country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Inequalities may exist between urban and rural citizens, between men and women and between different ethnic groups</a:t>
            </a:r>
          </a:p>
          <a:p>
            <a:pPr>
              <a:buFont typeface="Wingdings" charset="2"/>
              <a:buChar char="Ø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Ø"/>
            </a:pPr>
            <a:endParaRPr lang="en-US" sz="2000" dirty="0" smtClean="0"/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07" y="3143250"/>
            <a:ext cx="66675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0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Book Antiqua" pitchFamily="18" charset="0"/>
              </a:rPr>
              <a:t>POVERTY TRAP/ CYCLES</a:t>
            </a:r>
            <a:endParaRPr lang="en-GB" sz="72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Measuring Development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8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350" y="916858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spc="300" dirty="0" smtClean="0">
                <a:solidFill>
                  <a:srgbClr val="FFFF00"/>
                </a:solidFill>
              </a:rPr>
              <a:t>Relative Poverty</a:t>
            </a:r>
            <a:endParaRPr lang="en-GB" sz="7200" b="1" spc="3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862" y="3811012"/>
            <a:ext cx="85935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914400">
              <a:buFont typeface="Wingdings" charset="2"/>
              <a:buChar char="Ø"/>
            </a:pPr>
            <a:r>
              <a:rPr lang="en-US" sz="3200" b="1" dirty="0">
                <a:solidFill>
                  <a:srgbClr val="FFFF00"/>
                </a:solidFill>
                <a:latin typeface="Calibri"/>
              </a:rPr>
              <a:t>Comparative level of poverty</a:t>
            </a:r>
          </a:p>
          <a:p>
            <a:pPr marL="457200" indent="-457200" defTabSz="914400">
              <a:buFont typeface="Wingdings" charset="2"/>
              <a:buChar char="Ø"/>
            </a:pPr>
            <a:r>
              <a:rPr lang="en-US" sz="3200" b="1" dirty="0" smtClean="0">
                <a:solidFill>
                  <a:srgbClr val="FFFF00"/>
                </a:solidFill>
                <a:latin typeface="Calibri"/>
              </a:rPr>
              <a:t>Someone is considered to </a:t>
            </a:r>
            <a:r>
              <a:rPr lang="en-US" sz="3200" b="1" dirty="0">
                <a:solidFill>
                  <a:srgbClr val="FFFF00"/>
                </a:solidFill>
                <a:latin typeface="Calibri"/>
              </a:rPr>
              <a:t>be in relative poverty if they don’t reach </a:t>
            </a:r>
            <a:r>
              <a:rPr lang="en-US" sz="3200" b="1" dirty="0" smtClean="0">
                <a:solidFill>
                  <a:srgbClr val="FFFF00"/>
                </a:solidFill>
                <a:latin typeface="Calibri"/>
              </a:rPr>
              <a:t>a </a:t>
            </a:r>
            <a:r>
              <a:rPr lang="en-US" sz="3200" b="1" dirty="0">
                <a:solidFill>
                  <a:srgbClr val="FFFF00"/>
                </a:solidFill>
                <a:latin typeface="Calibri"/>
              </a:rPr>
              <a:t>specified level of income</a:t>
            </a:r>
            <a:r>
              <a:rPr lang="en-US" sz="3200" b="1" dirty="0" smtClean="0">
                <a:solidFill>
                  <a:srgbClr val="FFFF00"/>
                </a:solidFill>
                <a:latin typeface="Calibri"/>
              </a:rPr>
              <a:t>.</a:t>
            </a:r>
          </a:p>
          <a:p>
            <a:pPr marL="457200" indent="-457200" defTabSz="914400">
              <a:buFont typeface="Wingdings" charset="2"/>
              <a:buChar char="Ø"/>
            </a:pPr>
            <a:r>
              <a:rPr lang="en-US" sz="3200" b="1" dirty="0" smtClean="0">
                <a:solidFill>
                  <a:srgbClr val="FFFF00"/>
                </a:solidFill>
                <a:latin typeface="Calibri"/>
              </a:rPr>
              <a:t>In the UK that would be below 60% of the average income   </a:t>
            </a:r>
            <a:endParaRPr lang="en-US" sz="3200" b="1" dirty="0">
              <a:solidFill>
                <a:srgbClr val="FFFF00"/>
              </a:solidFill>
              <a:latin typeface="Calibri"/>
            </a:endParaRPr>
          </a:p>
          <a:p>
            <a:pPr marL="457200" indent="-457200" defTabSz="914400">
              <a:buFontTx/>
              <a:buChar char="-"/>
            </a:pPr>
            <a:endParaRPr lang="en-GB" sz="32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057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07" y="269776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FF00"/>
                </a:solidFill>
              </a:rPr>
              <a:t>Absolute Poverty</a:t>
            </a:r>
            <a:endParaRPr lang="en-GB" sz="72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707" y="3749456"/>
            <a:ext cx="8523165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Tx/>
              <a:buChar char="-"/>
            </a:pPr>
            <a:r>
              <a:rPr lang="en-US" sz="2800" b="1" dirty="0">
                <a:solidFill>
                  <a:srgbClr val="FFFF00"/>
                </a:solidFill>
                <a:latin typeface="Calibri"/>
              </a:rPr>
              <a:t>Measured in terms of the basic necessities for survival.</a:t>
            </a:r>
          </a:p>
          <a:p>
            <a:pPr marL="285750" indent="-285750" defTabSz="914400">
              <a:buFontTx/>
              <a:buChar char="-"/>
            </a:pPr>
            <a:r>
              <a:rPr lang="en-US" sz="2800" b="1" dirty="0">
                <a:solidFill>
                  <a:srgbClr val="FFFF00"/>
                </a:solidFill>
                <a:latin typeface="Calibri"/>
              </a:rPr>
              <a:t>Amount that a person needs to have in order to live</a:t>
            </a:r>
          </a:p>
          <a:p>
            <a:pPr marL="285750" indent="-285750" defTabSz="914400">
              <a:buFontTx/>
              <a:buChar char="-"/>
            </a:pPr>
            <a:r>
              <a:rPr lang="en-US" sz="2800" b="1" dirty="0">
                <a:solidFill>
                  <a:srgbClr val="FFFF00"/>
                </a:solidFill>
                <a:latin typeface="Calibri"/>
              </a:rPr>
              <a:t>The World bank used an absolute poverty line of US$ 1.25 per day.</a:t>
            </a:r>
          </a:p>
          <a:p>
            <a:pPr marL="285750" indent="-285750" defTabSz="914400">
              <a:buFontTx/>
              <a:buChar char="-"/>
            </a:pPr>
            <a:r>
              <a:rPr lang="en-US" sz="2800" b="1" dirty="0">
                <a:solidFill>
                  <a:srgbClr val="FFFF00"/>
                </a:solidFill>
                <a:latin typeface="Calibri"/>
              </a:rPr>
              <a:t>If a person is below this level- extreme poverty. </a:t>
            </a:r>
          </a:p>
          <a:p>
            <a:pPr marL="285750" indent="-285750" defTabSz="914400">
              <a:buFontTx/>
              <a:buChar char="-"/>
            </a:pPr>
            <a:endParaRPr lang="en-GB" sz="28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607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Population be</a:t>
            </a:r>
            <a:r>
              <a:rPr lang="en-US" sz="7200" dirty="0" smtClean="0">
                <a:solidFill>
                  <a:schemeClr val="bg1"/>
                </a:solidFill>
              </a:rPr>
              <a:t>low inc</a:t>
            </a:r>
            <a:r>
              <a:rPr lang="en-US" sz="7200" dirty="0" smtClean="0"/>
              <a:t>ome poverty</a:t>
            </a:r>
            <a:r>
              <a:rPr lang="en-US" sz="7200" dirty="0" smtClean="0">
                <a:solidFill>
                  <a:schemeClr val="bg1"/>
                </a:solidFill>
              </a:rPr>
              <a:t> line (%)</a:t>
            </a:r>
            <a:endParaRPr lang="en-GB" sz="72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450328"/>
              </p:ext>
            </p:extLst>
          </p:nvPr>
        </p:nvGraphicFramePr>
        <p:xfrm>
          <a:off x="1835696" y="3569424"/>
          <a:ext cx="5486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$1.25 a day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Mali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50.4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Nigeria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64.4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Central</a:t>
                      </a:r>
                      <a:r>
                        <a:rPr lang="en-US" baseline="0" dirty="0" smtClean="0"/>
                        <a:t> African Republic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62.4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Zambia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64.3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Niger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65.9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Madagascar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67.8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8448" y="6165304"/>
            <a:ext cx="899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800" b="1" dirty="0">
                <a:solidFill>
                  <a:prstClr val="black"/>
                </a:solidFill>
                <a:latin typeface="Calibri"/>
              </a:rPr>
              <a:t>World Bank Absolute Poverty 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</a:rPr>
              <a:t>Figures % of population 2009</a:t>
            </a:r>
            <a:endParaRPr lang="en-GB" sz="28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614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51216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Poverty Trap</a:t>
            </a:r>
            <a:endParaRPr lang="en-GB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25922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b="1" dirty="0" smtClean="0">
                <a:solidFill>
                  <a:schemeClr val="bg1"/>
                </a:solidFill>
              </a:rPr>
              <a:t>A poverty trap is any linked combination of barriers to growth and development that forms a circle, thus self-perpetuating unless that circle can be </a:t>
            </a:r>
            <a:br>
              <a:rPr lang="en-US" sz="4400" b="1" dirty="0" smtClean="0">
                <a:solidFill>
                  <a:schemeClr val="bg1"/>
                </a:solidFill>
              </a:rPr>
            </a:br>
            <a:r>
              <a:rPr lang="en-US" sz="4400" b="1" dirty="0" smtClean="0">
                <a:solidFill>
                  <a:schemeClr val="bg1"/>
                </a:solidFill>
              </a:rPr>
              <a:t>broken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4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2952328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bg1"/>
                </a:solidFill>
              </a:rPr>
              <a:t>Poverty Cycle</a:t>
            </a:r>
            <a:endParaRPr lang="en-GB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0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rocess 6"/>
          <p:cNvSpPr/>
          <p:nvPr/>
        </p:nvSpPr>
        <p:spPr>
          <a:xfrm>
            <a:off x="1043608" y="260648"/>
            <a:ext cx="2232248" cy="1152128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Growth 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5148064" y="260648"/>
            <a:ext cx="2160240" cy="1224136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Development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Flowchart: Decision 8"/>
          <p:cNvSpPr/>
          <p:nvPr/>
        </p:nvSpPr>
        <p:spPr>
          <a:xfrm>
            <a:off x="1043608" y="1700808"/>
            <a:ext cx="2448272" cy="1427673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Economic Growth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lowchart: Decision 9"/>
          <p:cNvSpPr/>
          <p:nvPr/>
        </p:nvSpPr>
        <p:spPr>
          <a:xfrm>
            <a:off x="0" y="3429000"/>
            <a:ext cx="2483768" cy="1512167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levels of investment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Flowchart: Decision 10"/>
          <p:cNvSpPr/>
          <p:nvPr/>
        </p:nvSpPr>
        <p:spPr>
          <a:xfrm>
            <a:off x="1043608" y="4941167"/>
            <a:ext cx="2448272" cy="1080121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levels of savings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3347864" y="3604115"/>
            <a:ext cx="1944216" cy="1080120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Incomes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Flowchart: Decision 12"/>
          <p:cNvSpPr/>
          <p:nvPr/>
        </p:nvSpPr>
        <p:spPr>
          <a:xfrm>
            <a:off x="5148064" y="1700808"/>
            <a:ext cx="2664296" cy="1427673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levels </a:t>
            </a:r>
            <a:r>
              <a:rPr lang="en-US" dirty="0" smtClean="0">
                <a:solidFill>
                  <a:prstClr val="white"/>
                </a:solidFill>
                <a:latin typeface="Calibri"/>
              </a:rPr>
              <a:t>education &amp; healthcare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Flowchart: Decision 13"/>
          <p:cNvSpPr/>
          <p:nvPr/>
        </p:nvSpPr>
        <p:spPr>
          <a:xfrm>
            <a:off x="6480212" y="3429000"/>
            <a:ext cx="2484276" cy="1512167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levels of human capital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Flowchart: Decision 14"/>
          <p:cNvSpPr/>
          <p:nvPr/>
        </p:nvSpPr>
        <p:spPr>
          <a:xfrm>
            <a:off x="5148064" y="4941168"/>
            <a:ext cx="2664296" cy="1080120"/>
          </a:xfrm>
          <a:prstGeom prst="flowChartDecis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dirty="0">
                <a:solidFill>
                  <a:prstClr val="white"/>
                </a:solidFill>
                <a:latin typeface="Calibri"/>
              </a:rPr>
              <a:t>Low productivity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95536" y="2852936"/>
            <a:ext cx="846348" cy="751179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131840" y="2852936"/>
            <a:ext cx="648072" cy="57606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131840" y="4684235"/>
            <a:ext cx="648072" cy="61697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18710" y="4869160"/>
            <a:ext cx="224898" cy="4320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004048" y="2996952"/>
            <a:ext cx="504056" cy="60716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148064" y="4509120"/>
            <a:ext cx="720080" cy="48360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6876256" y="2996952"/>
            <a:ext cx="432048" cy="432048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6912260" y="4650760"/>
            <a:ext cx="360040" cy="4320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59732" y="6200515"/>
            <a:ext cx="406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b="1" dirty="0">
                <a:solidFill>
                  <a:prstClr val="black"/>
                </a:solidFill>
                <a:latin typeface="Calibri"/>
              </a:rPr>
              <a:t>Examples of Poverty Cycles</a:t>
            </a:r>
            <a:endParaRPr lang="en-GB" sz="2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440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5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0" y="214441"/>
            <a:ext cx="5080229" cy="64992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accent2"/>
                </a:solidFill>
              </a:rPr>
              <a:t>How do we measure economic development?</a:t>
            </a:r>
          </a:p>
          <a:p>
            <a:pPr>
              <a:buFont typeface="Wingdings" charset="2"/>
              <a:buChar char="Ø"/>
            </a:pPr>
            <a:r>
              <a:rPr lang="en-US" sz="2000" b="1" dirty="0" smtClean="0">
                <a:solidFill>
                  <a:schemeClr val="accent1"/>
                </a:solidFill>
              </a:rPr>
              <a:t>Single Indicators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Single indicators are solitary measures 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The first is </a:t>
            </a:r>
            <a:r>
              <a:rPr lang="en-US" sz="2000" dirty="0" smtClean="0">
                <a:solidFill>
                  <a:srgbClr val="C0504D"/>
                </a:solidFill>
              </a:rPr>
              <a:t>financial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GDP per capital and GNI per capita are often used to assess both growth and development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Per capita means per head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GDP includes all economic activity regardless of who owns the assets within the country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GNI includes all economic activity but only by the country’s assets and it doesn’t matter where they operate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If a developing country has a large amount of FDI then the GDP will tend to be much larger than the GNI but it will include profits that are repatriated 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Also developing countries often have a large inflow of money sent home by workers living abroad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Hence GNI is the main measure of development</a:t>
            </a:r>
          </a:p>
          <a:p>
            <a:pPr>
              <a:buFont typeface="Wingdings" charset="2"/>
              <a:buChar char="Ø"/>
            </a:pP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6897" y="2124364"/>
            <a:ext cx="3530134" cy="22629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930" y="349250"/>
            <a:ext cx="30765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9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854</Words>
  <Application>Microsoft Macintosh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2_Office Theme</vt:lpstr>
      <vt:lpstr>Measuring Development Chapter 28</vt:lpstr>
      <vt:lpstr>POVERTY TRAP/ CYCLES</vt:lpstr>
      <vt:lpstr>Relative Poverty</vt:lpstr>
      <vt:lpstr>Absolute Poverty</vt:lpstr>
      <vt:lpstr>Population below income poverty line (%)</vt:lpstr>
      <vt:lpstr>Poverty Trap</vt:lpstr>
      <vt:lpstr>Poverty Cycle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TRAP/ CYCLES</dc:title>
  <dc:creator>Julia</dc:creator>
  <cp:lastModifiedBy>Julia</cp:lastModifiedBy>
  <cp:revision>14</cp:revision>
  <dcterms:created xsi:type="dcterms:W3CDTF">2013-11-11T13:24:53Z</dcterms:created>
  <dcterms:modified xsi:type="dcterms:W3CDTF">2015-07-13T08:35:57Z</dcterms:modified>
</cp:coreProperties>
</file>